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10058400" cy="77724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CC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7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1648" y="6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94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77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4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89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1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2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06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1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1099F-A7B6-4915-8995-73C6EE3BC9F1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google.com/url?sa=i&amp;source=images&amp;cd=&amp;cad=rja&amp;uact=8&amp;docid=vdEive2qJjRV8M&amp;tbnid=-K1rlkc02xMOHM&amp;ved=0CAgQjRw&amp;url=http://www.grandparentsday.org.au/resources&amp;ei=lM3nU42LJMvjsATn2ICIDg&amp;psig=AFQjCNGUqDAlgMaPrvcKBQ4FxkJziDhUww&amp;ust=140778677" TargetMode="External"/><Relationship Id="rId18" Type="http://schemas.openxmlformats.org/officeDocument/2006/relationships/image" Target="../media/image14.gif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3.jpeg"/><Relationship Id="rId2" Type="http://schemas.openxmlformats.org/officeDocument/2006/relationships/image" Target="../media/image1.png"/><Relationship Id="rId16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5" Type="http://schemas.openxmlformats.org/officeDocument/2006/relationships/image" Target="../media/image11.jpeg"/><Relationship Id="rId10" Type="http://schemas.openxmlformats.org/officeDocument/2006/relationships/image" Target="../media/image7.jpeg"/><Relationship Id="rId4" Type="http://schemas.openxmlformats.org/officeDocument/2006/relationships/image" Target="../media/image3.png"/><Relationship Id="rId9" Type="http://schemas.openxmlformats.org/officeDocument/2006/relationships/hyperlink" Target="http://www.google.com/url?sa=i&amp;rct=j&amp;q=&amp;esrc=s&amp;source=images&amp;cd=&amp;cad=rja&amp;uact=8&amp;docid=qCSZ0OmGNUjsOM&amp;tbnid=GIeCEi8KNS6BsM:&amp;ved=0CAUQjRw&amp;url=http://www.charlotteacademyofmusic.com/inTune/March20122_000.html&amp;ei=eOHnU8CPGMmYyASs9YGwBA&amp;psig=AFQjCNF" TargetMode="External"/><Relationship Id="rId1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2E9318-6493-4A5F-8EFC-01123505C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724919"/>
              </p:ext>
            </p:extLst>
          </p:nvPr>
        </p:nvGraphicFramePr>
        <p:xfrm>
          <a:off x="267628" y="211873"/>
          <a:ext cx="9534295" cy="7359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876">
                  <a:extLst>
                    <a:ext uri="{9D8B030D-6E8A-4147-A177-3AD203B41FA5}">
                      <a16:colId xmlns:a16="http://schemas.microsoft.com/office/drawing/2014/main" val="2908594127"/>
                    </a:ext>
                  </a:extLst>
                </a:gridCol>
                <a:gridCol w="1456529">
                  <a:extLst>
                    <a:ext uri="{9D8B030D-6E8A-4147-A177-3AD203B41FA5}">
                      <a16:colId xmlns:a16="http://schemas.microsoft.com/office/drawing/2014/main" val="1579813471"/>
                    </a:ext>
                  </a:extLst>
                </a:gridCol>
                <a:gridCol w="1456529">
                  <a:extLst>
                    <a:ext uri="{9D8B030D-6E8A-4147-A177-3AD203B41FA5}">
                      <a16:colId xmlns:a16="http://schemas.microsoft.com/office/drawing/2014/main" val="1873970663"/>
                    </a:ext>
                  </a:extLst>
                </a:gridCol>
                <a:gridCol w="1456529">
                  <a:extLst>
                    <a:ext uri="{9D8B030D-6E8A-4147-A177-3AD203B41FA5}">
                      <a16:colId xmlns:a16="http://schemas.microsoft.com/office/drawing/2014/main" val="1845898710"/>
                    </a:ext>
                  </a:extLst>
                </a:gridCol>
                <a:gridCol w="1456529">
                  <a:extLst>
                    <a:ext uri="{9D8B030D-6E8A-4147-A177-3AD203B41FA5}">
                      <a16:colId xmlns:a16="http://schemas.microsoft.com/office/drawing/2014/main" val="2524816102"/>
                    </a:ext>
                  </a:extLst>
                </a:gridCol>
                <a:gridCol w="1456529">
                  <a:extLst>
                    <a:ext uri="{9D8B030D-6E8A-4147-A177-3AD203B41FA5}">
                      <a16:colId xmlns:a16="http://schemas.microsoft.com/office/drawing/2014/main" val="3217427459"/>
                    </a:ext>
                  </a:extLst>
                </a:gridCol>
                <a:gridCol w="1174774">
                  <a:extLst>
                    <a:ext uri="{9D8B030D-6E8A-4147-A177-3AD203B41FA5}">
                      <a16:colId xmlns:a16="http://schemas.microsoft.com/office/drawing/2014/main" val="3308804576"/>
                    </a:ext>
                  </a:extLst>
                </a:gridCol>
              </a:tblGrid>
              <a:tr h="1235404">
                <a:tc gridSpan="7">
                  <a:txBody>
                    <a:bodyPr/>
                    <a:lstStyle/>
                    <a:p>
                      <a:pPr algn="l"/>
                      <a:r>
                        <a:rPr lang="en-US" sz="6000" dirty="0">
                          <a:solidFill>
                            <a:schemeClr val="tx1"/>
                          </a:solidFill>
                          <a:latin typeface="AGLikeABoss" panose="02000603000000000000" pitchFamily="2" charset="0"/>
                          <a:ea typeface="AGLikeABoss" panose="02000603000000000000" pitchFamily="2" charset="0"/>
                        </a:rPr>
                        <a:t> 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126898"/>
                  </a:ext>
                </a:extLst>
              </a:tr>
              <a:tr h="4452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Sunday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Saturday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728442"/>
                  </a:ext>
                </a:extLst>
              </a:tr>
              <a:tr h="1135821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957460"/>
                  </a:ext>
                </a:extLst>
              </a:tr>
              <a:tr h="1135821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97025"/>
                  </a:ext>
                </a:extLst>
              </a:tr>
              <a:tr h="1135821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  <a:p>
                      <a:pPr algn="r"/>
                      <a:r>
                        <a:rPr lang="en-US" sz="900" b="1" dirty="0">
                          <a:solidFill>
                            <a:srgbClr val="FF3399"/>
                          </a:solidFill>
                        </a:rPr>
                        <a:t>Hispanic Heritage Month begins</a:t>
                      </a: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  <a:p>
                      <a:pPr algn="r"/>
                      <a:endParaRPr lang="en-US" sz="1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Chuck E Cheese</a:t>
                      </a:r>
                    </a:p>
                    <a:p>
                      <a:pPr algn="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4 p.m. – 9:00 p.m.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564953"/>
                  </a:ext>
                </a:extLst>
              </a:tr>
              <a:tr h="1135821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  <a:p>
                      <a:pPr marL="0" marR="0" lvl="0" indent="0" algn="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B050"/>
                          </a:solidFill>
                        </a:rPr>
                        <a:t>Open Gym - 9/16 until 10/25</a:t>
                      </a: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  <a:p>
                      <a:pPr lvl="0" algn="r">
                        <a:buNone/>
                      </a:pPr>
                      <a:r>
                        <a:rPr lang="en-US" sz="9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Literacy Night 5:00 pm – 6:30 pm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783430"/>
                  </a:ext>
                </a:extLst>
              </a:tr>
              <a:tr h="1135821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05774"/>
                  </a:ext>
                </a:extLst>
              </a:tr>
            </a:tbl>
          </a:graphicData>
        </a:graphic>
      </p:graphicFrame>
      <p:pic>
        <p:nvPicPr>
          <p:cNvPr id="3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F5881840-9366-4256-8353-40F46F8B3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956" y="278535"/>
            <a:ext cx="4536795" cy="883656"/>
          </a:xfrm>
          <a:prstGeom prst="rect">
            <a:avLst/>
          </a:prstGeom>
        </p:spPr>
      </p:pic>
      <p:pic>
        <p:nvPicPr>
          <p:cNvPr id="7" name="Picture 6" descr="A drawing of a face&#10;&#10;Description generated with high confidence">
            <a:extLst>
              <a:ext uri="{FF2B5EF4-FFF2-40B4-BE49-F238E27FC236}">
                <a16:creationId xmlns:a16="http://schemas.microsoft.com/office/drawing/2014/main" id="{D88DEFA1-0728-4FCC-911D-58649427B0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918" y="279295"/>
            <a:ext cx="2804558" cy="1304119"/>
          </a:xfrm>
          <a:prstGeom prst="rect">
            <a:avLst/>
          </a:prstGeom>
        </p:spPr>
      </p:pic>
      <p:sp>
        <p:nvSpPr>
          <p:cNvPr id="9" name="Cloud 8">
            <a:extLst>
              <a:ext uri="{FF2B5EF4-FFF2-40B4-BE49-F238E27FC236}">
                <a16:creationId xmlns:a16="http://schemas.microsoft.com/office/drawing/2014/main" id="{E9B17CA4-DC5C-4585-BA73-C9584B24DC9F}"/>
              </a:ext>
            </a:extLst>
          </p:cNvPr>
          <p:cNvSpPr/>
          <p:nvPr/>
        </p:nvSpPr>
        <p:spPr>
          <a:xfrm>
            <a:off x="348701" y="1070517"/>
            <a:ext cx="171843" cy="137532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C5A0A43E-2E85-4087-A3D0-B712F774AC5A}"/>
              </a:ext>
            </a:extLst>
          </p:cNvPr>
          <p:cNvSpPr/>
          <p:nvPr/>
        </p:nvSpPr>
        <p:spPr>
          <a:xfrm>
            <a:off x="599668" y="1187605"/>
            <a:ext cx="227590" cy="159834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EB96DA30-A005-46E0-A273-A2B6DBE2E816}"/>
              </a:ext>
            </a:extLst>
          </p:cNvPr>
          <p:cNvSpPr/>
          <p:nvPr/>
        </p:nvSpPr>
        <p:spPr>
          <a:xfrm>
            <a:off x="948571" y="1191322"/>
            <a:ext cx="282066" cy="152400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D6376F49-B2BF-4B71-994D-B022E594C151}"/>
              </a:ext>
            </a:extLst>
          </p:cNvPr>
          <p:cNvSpPr txBox="1"/>
          <p:nvPr/>
        </p:nvSpPr>
        <p:spPr>
          <a:xfrm>
            <a:off x="4971170" y="1139283"/>
            <a:ext cx="4138659" cy="384721"/>
          </a:xfrm>
          <a:prstGeom prst="rect">
            <a:avLst/>
          </a:prstGeom>
          <a:solidFill>
            <a:srgbClr val="FFFF66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latin typeface="Alexis Marie" pitchFamily="2" charset="0"/>
                <a:ea typeface="Alexis Marie" pitchFamily="2" charset="0"/>
              </a:rPr>
              <a:t>BridgePrep Academy of Duval</a:t>
            </a:r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6DA7A654-CF46-4317-A29C-F64BF25BD48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618" b="92058" l="9736" r="89655">
                        <a14:foregroundMark x1="11968" y1="7618" x2="11968" y2="7618"/>
                        <a14:foregroundMark x1="13590" y1="10859" x2="13590" y2="10859"/>
                        <a14:foregroundMark x1="17850" y1="10373" x2="17850" y2="10373"/>
                        <a14:foregroundMark x1="27181" y1="11345" x2="27181" y2="11345"/>
                        <a14:foregroundMark x1="32252" y1="10859" x2="32252" y2="10859"/>
                        <a14:foregroundMark x1="22110" y1="10211" x2="22110" y2="10211"/>
                        <a14:foregroundMark x1="40568" y1="10211" x2="40568" y2="10211"/>
                        <a14:foregroundMark x1="48276" y1="10535" x2="48276" y2="10535"/>
                        <a14:foregroundMark x1="56389" y1="10373" x2="56389" y2="10373"/>
                        <a14:foregroundMark x1="67140" y1="10859" x2="67140" y2="10859"/>
                        <a14:foregroundMark x1="74442" y1="11669" x2="74442" y2="11669"/>
                        <a14:foregroundMark x1="78093" y1="15397" x2="78093" y2="15397"/>
                        <a14:foregroundMark x1="81947" y1="19611" x2="81947" y2="19611"/>
                        <a14:foregroundMark x1="86613" y1="22042" x2="86613" y2="22042"/>
                        <a14:foregroundMark x1="87221" y1="27715" x2="87221" y2="27715"/>
                        <a14:foregroundMark x1="86815" y1="33387" x2="86815" y2="33387"/>
                        <a14:foregroundMark x1="86613" y1="40032" x2="86613" y2="40032"/>
                        <a14:foregroundMark x1="85193" y1="43760" x2="85193" y2="43760"/>
                        <a14:foregroundMark x1="79716" y1="46353" x2="79716" y2="46353"/>
                        <a14:foregroundMark x1="80122" y1="50567" x2="80122" y2="50567"/>
                        <a14:foregroundMark x1="85801" y1="54943" x2="85801" y2="54943"/>
                        <a14:foregroundMark x1="86815" y1="58833" x2="86815" y2="58833"/>
                        <a14:foregroundMark x1="86004" y1="67423" x2="86004" y2="67423"/>
                        <a14:foregroundMark x1="87627" y1="76337" x2="87627" y2="76337"/>
                        <a14:foregroundMark x1="84178" y1="80065" x2="84178" y2="80065"/>
                        <a14:foregroundMark x1="77282" y1="84927" x2="77282" y2="84927"/>
                        <a14:foregroundMark x1="73225" y1="88006" x2="73225" y2="88006"/>
                        <a14:foregroundMark x1="69371" y1="89465" x2="69371" y2="89465"/>
                        <a14:foregroundMark x1="47059" y1="92058" x2="47059" y2="92058"/>
                        <a14:foregroundMark x1="46045" y1="89789" x2="46045" y2="89789"/>
                        <a14:foregroundMark x1="53753" y1="89303" x2="53753" y2="89303"/>
                        <a14:foregroundMark x1="61866" y1="90600" x2="61866" y2="90600"/>
                        <a14:foregroundMark x1="43205" y1="90113" x2="43205" y2="90113"/>
                        <a14:foregroundMark x1="33469" y1="89789" x2="33469" y2="89789"/>
                        <a14:foregroundMark x1="28803" y1="89951" x2="28803" y2="89951"/>
                        <a14:foregroundMark x1="23327" y1="90113" x2="23327" y2="90113"/>
                        <a14:foregroundMark x1="14807" y1="89951" x2="14807" y2="89951"/>
                        <a14:foregroundMark x1="10953" y1="88817" x2="10953" y2="88817"/>
                        <a14:foregroundMark x1="10953" y1="84603" x2="10953" y2="84603"/>
                        <a14:foregroundMark x1="11765" y1="79254" x2="11765" y2="79254"/>
                        <a14:foregroundMark x1="12779" y1="77472" x2="12779" y2="77472"/>
                        <a14:foregroundMark x1="17039" y1="76499" x2="17039" y2="76499"/>
                        <a14:foregroundMark x1="18053" y1="68395" x2="18053" y2="68395"/>
                        <a14:foregroundMark x1="18661" y1="74878" x2="18661" y2="74878"/>
                        <a14:foregroundMark x1="18053" y1="62399" x2="18053" y2="62399"/>
                        <a14:foregroundMark x1="17850" y1="57536" x2="17850" y2="57536"/>
                        <a14:foregroundMark x1="17444" y1="50891" x2="17444" y2="50891"/>
                        <a14:foregroundMark x1="17241" y1="43922" x2="17241" y2="43922"/>
                        <a14:foregroundMark x1="17241" y1="38412" x2="17241" y2="38412"/>
                        <a14:foregroundMark x1="18053" y1="46840" x2="18053" y2="46840"/>
                        <a14:foregroundMark x1="18864" y1="36467" x2="18864" y2="36467"/>
                        <a14:foregroundMark x1="17444" y1="29011" x2="17444" y2="29011"/>
                        <a14:foregroundMark x1="18053" y1="31929" x2="18053" y2="31929"/>
                        <a14:foregroundMark x1="17444" y1="25284" x2="17444" y2="25284"/>
                        <a14:foregroundMark x1="15822" y1="22853" x2="15822" y2="22853"/>
                        <a14:foregroundMark x1="11968" y1="22042" x2="11968" y2="22042"/>
                        <a14:foregroundMark x1="38945" y1="24149" x2="38945" y2="24149"/>
                        <a14:foregroundMark x1="39351" y1="28201" x2="39351" y2="28201"/>
                        <a14:foregroundMark x1="39148" y1="37277" x2="39148" y2="37277"/>
                        <a14:foregroundMark x1="42191" y1="38250" x2="42191" y2="38250"/>
                        <a14:foregroundMark x1="40771" y1="41653" x2="40771" y2="41653"/>
                        <a14:foregroundMark x1="39757" y1="34522" x2="39757" y2="34522"/>
                        <a14:foregroundMark x1="39148" y1="31442" x2="39148" y2="31442"/>
                        <a14:foregroundMark x1="41379" y1="23177" x2="41379" y2="23177"/>
                        <a14:foregroundMark x1="47667" y1="22853" x2="47667" y2="22853"/>
                        <a14:foregroundMark x1="55375" y1="23501" x2="55375" y2="23501"/>
                        <a14:foregroundMark x1="60649" y1="23987" x2="60649" y2="23987"/>
                        <a14:foregroundMark x1="64097" y1="26418" x2="64097" y2="26418"/>
                        <a14:foregroundMark x1="66531" y1="29173" x2="66531" y2="29173"/>
                        <a14:foregroundMark x1="65517" y1="33549" x2="65517" y2="34198"/>
                        <a14:foregroundMark x1="64909" y1="39384" x2="64909" y2="39384"/>
                        <a14:foregroundMark x1="61663" y1="41491" x2="61663" y2="41491"/>
                        <a14:foregroundMark x1="57201" y1="42788" x2="49493" y2="43274"/>
                        <a14:foregroundMark x1="41582" y1="57212" x2="41582" y2="57212"/>
                        <a14:foregroundMark x1="42191" y1="54619" x2="53347" y2="54619"/>
                        <a14:foregroundMark x1="57606" y1="55105" x2="62475" y2="56564"/>
                        <a14:foregroundMark x1="65314" y1="59319" x2="64909" y2="71313"/>
                        <a14:foregroundMark x1="64909" y1="73744" x2="54970" y2="76823"/>
                        <a14:foregroundMark x1="54970" y1="76823" x2="44625" y2="76823"/>
                        <a14:foregroundMark x1="44625" y1="76823" x2="39148" y2="69368"/>
                        <a14:foregroundMark x1="39148" y1="69368" x2="39959" y2="61102"/>
                        <a14:foregroundMark x1="39959" y1="61102" x2="43611" y2="55267"/>
                        <a14:foregroundMark x1="27586" y1="16370" x2="24544" y2="18476"/>
                        <a14:foregroundMark x1="24138" y1="22690" x2="32657" y2="23339"/>
                        <a14:foregroundMark x1="32860" y1="30146" x2="32252" y2="34198"/>
                        <a14:foregroundMark x1="25963" y1="38250" x2="31846" y2="41977"/>
                        <a14:foregroundMark x1="24138" y1="45381" x2="33063" y2="49271"/>
                        <a14:foregroundMark x1="33063" y1="49271" x2="32657" y2="45867"/>
                        <a14:foregroundMark x1="26369" y1="52512" x2="27586" y2="53485"/>
                        <a14:foregroundMark x1="24341" y1="56564" x2="29615" y2="52674"/>
                        <a14:foregroundMark x1="28803" y1="60130" x2="28803" y2="62723"/>
                        <a14:foregroundMark x1="27383" y1="60292" x2="31034" y2="60292"/>
                        <a14:foregroundMark x1="31440" y1="64344" x2="25761" y2="64344"/>
                        <a14:foregroundMark x1="23732" y1="68720" x2="31440" y2="69044"/>
                        <a14:foregroundMark x1="32860" y1="72771" x2="31846" y2="76337"/>
                        <a14:foregroundMark x1="24341" y1="80551" x2="30629" y2="816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75" y="392561"/>
            <a:ext cx="492196" cy="615993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07069597-1621-4049-AAAE-6137E29AE940}"/>
              </a:ext>
            </a:extLst>
          </p:cNvPr>
          <p:cNvGrpSpPr/>
          <p:nvPr/>
        </p:nvGrpSpPr>
        <p:grpSpPr>
          <a:xfrm>
            <a:off x="2817629" y="6611523"/>
            <a:ext cx="5028539" cy="914237"/>
            <a:chOff x="4106316" y="3872512"/>
            <a:chExt cx="3187327" cy="124747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1377F66-3118-422D-8BB5-2E8656D5012F}"/>
                </a:ext>
              </a:extLst>
            </p:cNvPr>
            <p:cNvSpPr txBox="1"/>
            <p:nvPr/>
          </p:nvSpPr>
          <p:spPr>
            <a:xfrm>
              <a:off x="4112257" y="3872512"/>
              <a:ext cx="3174646" cy="8404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u="sng" dirty="0">
                  <a:latin typeface="Arial Narrow" pitchFamily="34" charset="0"/>
                </a:rPr>
                <a:t>Our Mission Statement</a:t>
              </a:r>
            </a:p>
            <a:p>
              <a:pPr algn="ctr"/>
              <a:r>
                <a:rPr lang="en-US" sz="600" b="1" dirty="0">
                  <a:latin typeface="Arial Narrow" pitchFamily="34" charset="0"/>
                </a:rPr>
                <a:t>BridgePrep Academy believes every child learns best in a safe, nurturing and stimulating environment where high academic expectations, self-esteem, good character and an appreciation for the arts are promoted. BridgePrep Academy’s mission is to provide a challenging academic curriculum that will encompass an enriched Spanish language program, technology and experiences that will enable students to develop in all areas.</a:t>
              </a:r>
            </a:p>
            <a:p>
              <a:pPr algn="ctr"/>
              <a:r>
                <a:rPr lang="en-US" sz="600" b="1" dirty="0">
                  <a:latin typeface="Arial Narrow" pitchFamily="34" charset="0"/>
                </a:rPr>
                <a:t>BridgePrep Academy’s goal is to educate well rounded individuals and enable students</a:t>
              </a:r>
            </a:p>
            <a:p>
              <a:pPr algn="ctr"/>
              <a:r>
                <a:rPr lang="en-US" sz="600" b="1" dirty="0">
                  <a:latin typeface="Arial Narrow" pitchFamily="34" charset="0"/>
                </a:rPr>
                <a:t>to reach their maximum potential.</a:t>
              </a:r>
              <a:endParaRPr lang="en-US" sz="800" b="1" dirty="0">
                <a:latin typeface="Arial Narrow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68A2D26-B2C1-41A7-8DCD-B96271A4F731}"/>
                </a:ext>
              </a:extLst>
            </p:cNvPr>
            <p:cNvSpPr txBox="1"/>
            <p:nvPr/>
          </p:nvSpPr>
          <p:spPr>
            <a:xfrm>
              <a:off x="4106316" y="4700027"/>
              <a:ext cx="3187327" cy="41996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700" dirty="0">
                  <a:solidFill>
                    <a:schemeClr val="bg1"/>
                  </a:solidFill>
                </a:rPr>
                <a:t>www.BridgePrepDuval.com</a:t>
              </a:r>
            </a:p>
            <a:p>
              <a:pPr algn="ctr"/>
              <a:r>
                <a:rPr lang="en-US" sz="700" dirty="0">
                  <a:solidFill>
                    <a:schemeClr val="bg1"/>
                  </a:solidFill>
                </a:rPr>
                <a:t>https://www.facebook.com/BridgeprepAcademyDuval/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3022DCD-DB4B-47C4-AEDA-0C8E61FA01A3}"/>
              </a:ext>
            </a:extLst>
          </p:cNvPr>
          <p:cNvGrpSpPr/>
          <p:nvPr/>
        </p:nvGrpSpPr>
        <p:grpSpPr>
          <a:xfrm>
            <a:off x="8589974" y="6400248"/>
            <a:ext cx="1176666" cy="1140890"/>
            <a:chOff x="666906" y="1795675"/>
            <a:chExt cx="996022" cy="966678"/>
          </a:xfrm>
        </p:grpSpPr>
        <p:sp>
          <p:nvSpPr>
            <p:cNvPr id="17" name="TextBox 9">
              <a:extLst>
                <a:ext uri="{FF2B5EF4-FFF2-40B4-BE49-F238E27FC236}">
                  <a16:creationId xmlns:a16="http://schemas.microsoft.com/office/drawing/2014/main" id="{31DAE6F9-0E9F-478D-AC4B-603B2D3107EC}"/>
                </a:ext>
              </a:extLst>
            </p:cNvPr>
            <p:cNvSpPr txBox="1"/>
            <p:nvPr/>
          </p:nvSpPr>
          <p:spPr>
            <a:xfrm>
              <a:off x="666906" y="2227755"/>
              <a:ext cx="996022" cy="5345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b="1" dirty="0">
                  <a:cs typeface="Arial" pitchFamily="34" charset="0"/>
                </a:rPr>
                <a:t>BridgePrep Academy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b="1" dirty="0">
                  <a:cs typeface="Arial" pitchFamily="34" charset="0"/>
                </a:rPr>
                <a:t>of Duval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700" dirty="0"/>
                <a:t>6400 Atlantic Blvd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cs typeface="Arial" pitchFamily="34" charset="0"/>
                </a:rPr>
                <a:t>Jacksonville, FL 32211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dirty="0">
                  <a:cs typeface="Arial" pitchFamily="34" charset="0"/>
                </a:rPr>
                <a:t>(904)694-2660</a:t>
              </a: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585E668-09CD-4C22-8EDB-DAE0929FCCA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64027" y="1795675"/>
              <a:ext cx="420882" cy="462316"/>
            </a:xfrm>
            <a:prstGeom prst="rect">
              <a:avLst/>
            </a:prstGeom>
          </p:spPr>
        </p:pic>
      </p:grpSp>
      <p:sp>
        <p:nvSpPr>
          <p:cNvPr id="19" name="TextBox 19">
            <a:extLst>
              <a:ext uri="{FF2B5EF4-FFF2-40B4-BE49-F238E27FC236}">
                <a16:creationId xmlns:a16="http://schemas.microsoft.com/office/drawing/2014/main" id="{FA5E7D78-56D1-43ED-A6B9-1C0328476C57}"/>
              </a:ext>
            </a:extLst>
          </p:cNvPr>
          <p:cNvSpPr txBox="1"/>
          <p:nvPr/>
        </p:nvSpPr>
        <p:spPr>
          <a:xfrm>
            <a:off x="7113599" y="3973392"/>
            <a:ext cx="157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>
                <a:solidFill>
                  <a:srgbClr val="FF3399"/>
                </a:solidFill>
              </a:rPr>
              <a:t>NO UNIFORM $2</a:t>
            </a:r>
            <a:endParaRPr lang="en-US" sz="800" dirty="0">
              <a:solidFill>
                <a:srgbClr val="FF3399"/>
              </a:solidFill>
              <a:latin typeface="Arial Rounded MT Bold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67347B-0207-4B22-8799-1F6600B88F80}"/>
              </a:ext>
            </a:extLst>
          </p:cNvPr>
          <p:cNvSpPr txBox="1"/>
          <p:nvPr/>
        </p:nvSpPr>
        <p:spPr>
          <a:xfrm>
            <a:off x="7113599" y="6234840"/>
            <a:ext cx="157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>
                <a:solidFill>
                  <a:srgbClr val="FF3399"/>
                </a:solidFill>
              </a:rPr>
              <a:t>NO UNIFORM $2</a:t>
            </a:r>
            <a:endParaRPr lang="en-US" sz="800" dirty="0">
              <a:solidFill>
                <a:srgbClr val="FF3399"/>
              </a:solidFill>
              <a:latin typeface="Arial Rounded MT Bold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03EBDA8-9E1B-4789-986E-4653911785B0}"/>
              </a:ext>
            </a:extLst>
          </p:cNvPr>
          <p:cNvSpPr/>
          <p:nvPr/>
        </p:nvSpPr>
        <p:spPr>
          <a:xfrm>
            <a:off x="7280654" y="3689301"/>
            <a:ext cx="12422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B050"/>
                </a:solidFill>
              </a:rPr>
              <a:t>Snack Sales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4AAFA0-7033-4F11-B60B-06A197E6D0E1}"/>
              </a:ext>
            </a:extLst>
          </p:cNvPr>
          <p:cNvSpPr/>
          <p:nvPr/>
        </p:nvSpPr>
        <p:spPr>
          <a:xfrm>
            <a:off x="7148096" y="5992872"/>
            <a:ext cx="13356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B050"/>
                </a:solidFill>
              </a:rPr>
              <a:t>Snack Sales</a:t>
            </a:r>
          </a:p>
        </p:txBody>
      </p:sp>
      <p:sp>
        <p:nvSpPr>
          <p:cNvPr id="23" name="TextBox 26">
            <a:extLst>
              <a:ext uri="{FF2B5EF4-FFF2-40B4-BE49-F238E27FC236}">
                <a16:creationId xmlns:a16="http://schemas.microsoft.com/office/drawing/2014/main" id="{F90A745F-CD5F-4696-8E50-3529BBCB8E03}"/>
              </a:ext>
            </a:extLst>
          </p:cNvPr>
          <p:cNvSpPr txBox="1"/>
          <p:nvPr/>
        </p:nvSpPr>
        <p:spPr>
          <a:xfrm>
            <a:off x="4304426" y="1878646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School T-shirt Day</a:t>
            </a:r>
            <a:endParaRPr lang="en-US" sz="700" i="1" dirty="0">
              <a:solidFill>
                <a:srgbClr val="0070C0"/>
              </a:solidFill>
            </a:endParaRPr>
          </a:p>
          <a:p>
            <a:pPr algn="ctr"/>
            <a:r>
              <a:rPr lang="en-US" sz="700" b="1" dirty="0">
                <a:solidFill>
                  <a:srgbClr val="0070C0"/>
                </a:solidFill>
              </a:rPr>
              <a:t>with uniform bottom</a:t>
            </a:r>
            <a:endParaRPr lang="en-US" sz="700" i="1" dirty="0">
              <a:solidFill>
                <a:srgbClr val="0070C0"/>
              </a:solidFill>
            </a:endParaRPr>
          </a:p>
        </p:txBody>
      </p:sp>
      <p:pic>
        <p:nvPicPr>
          <p:cNvPr id="25" name="Picture 2" descr="C:\Users\Office\AppData\Local\Microsoft\Windows\Temporary Internet Files\Content.IE5\TMGDVBQV\childhood-cancer-awareness[1].png">
            <a:extLst>
              <a:ext uri="{FF2B5EF4-FFF2-40B4-BE49-F238E27FC236}">
                <a16:creationId xmlns:a16="http://schemas.microsoft.com/office/drawing/2014/main" id="{94D79C39-4A3E-4C6E-A124-FA1A88BA13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6599" y="2321535"/>
            <a:ext cx="565699" cy="509129"/>
          </a:xfrm>
          <a:prstGeom prst="rect">
            <a:avLst/>
          </a:prstGeom>
          <a:noFill/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09C9B030-D836-4032-B477-0DA315D7D936}"/>
              </a:ext>
            </a:extLst>
          </p:cNvPr>
          <p:cNvGrpSpPr/>
          <p:nvPr/>
        </p:nvGrpSpPr>
        <p:grpSpPr>
          <a:xfrm>
            <a:off x="1518819" y="2457894"/>
            <a:ext cx="1066800" cy="528310"/>
            <a:chOff x="1576251" y="3688542"/>
            <a:chExt cx="1066800" cy="52831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CF6EBEE-EB73-4991-8EF0-10186601F19D}"/>
                </a:ext>
              </a:extLst>
            </p:cNvPr>
            <p:cNvSpPr txBox="1"/>
            <p:nvPr/>
          </p:nvSpPr>
          <p:spPr>
            <a:xfrm>
              <a:off x="1576251" y="3955242"/>
              <a:ext cx="1066800" cy="261610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1" i="1" dirty="0">
                  <a:solidFill>
                    <a:srgbClr val="FF0000"/>
                  </a:solidFill>
                </a:rPr>
                <a:t>No School</a:t>
              </a: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10497670-70F7-4978-8B1A-7F9BF0A2251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76251" y="3688542"/>
              <a:ext cx="387817" cy="304800"/>
            </a:xfrm>
            <a:prstGeom prst="rect">
              <a:avLst/>
            </a:prstGeom>
          </p:spPr>
        </p:pic>
      </p:grpSp>
      <p:sp>
        <p:nvSpPr>
          <p:cNvPr id="39" name="TextBox 26">
            <a:extLst>
              <a:ext uri="{FF2B5EF4-FFF2-40B4-BE49-F238E27FC236}">
                <a16:creationId xmlns:a16="http://schemas.microsoft.com/office/drawing/2014/main" id="{D1AD5424-0BB1-4396-8D0E-4A7A4485881F}"/>
              </a:ext>
            </a:extLst>
          </p:cNvPr>
          <p:cNvSpPr txBox="1"/>
          <p:nvPr/>
        </p:nvSpPr>
        <p:spPr>
          <a:xfrm>
            <a:off x="3080011" y="4146911"/>
            <a:ext cx="80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Middle School Lead Day</a:t>
            </a:r>
            <a:endParaRPr lang="en-US" sz="700" i="1" dirty="0">
              <a:solidFill>
                <a:srgbClr val="0070C0"/>
              </a:solidFill>
            </a:endParaRPr>
          </a:p>
        </p:txBody>
      </p:sp>
      <p:sp>
        <p:nvSpPr>
          <p:cNvPr id="40" name="TextBox 26">
            <a:extLst>
              <a:ext uri="{FF2B5EF4-FFF2-40B4-BE49-F238E27FC236}">
                <a16:creationId xmlns:a16="http://schemas.microsoft.com/office/drawing/2014/main" id="{9FC91BEA-8267-48E0-8589-B517CA4C0F83}"/>
              </a:ext>
            </a:extLst>
          </p:cNvPr>
          <p:cNvSpPr txBox="1"/>
          <p:nvPr/>
        </p:nvSpPr>
        <p:spPr>
          <a:xfrm>
            <a:off x="3066229" y="5268230"/>
            <a:ext cx="80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Middle School Lead Day</a:t>
            </a:r>
            <a:endParaRPr lang="en-US" sz="700" i="1" dirty="0">
              <a:solidFill>
                <a:srgbClr val="0070C0"/>
              </a:solidFill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48EB000-41FC-47BD-93B5-9DF72C386979}"/>
              </a:ext>
            </a:extLst>
          </p:cNvPr>
          <p:cNvGrpSpPr>
            <a:grpSpLocks/>
          </p:cNvGrpSpPr>
          <p:nvPr/>
        </p:nvGrpSpPr>
        <p:grpSpPr bwMode="auto">
          <a:xfrm>
            <a:off x="1518447" y="6969363"/>
            <a:ext cx="922337" cy="604838"/>
            <a:chOff x="111968396" y="111293320"/>
            <a:chExt cx="922354" cy="604949"/>
          </a:xfrm>
        </p:grpSpPr>
        <p:sp>
          <p:nvSpPr>
            <p:cNvPr id="44" name="Text Box 6">
              <a:extLst>
                <a:ext uri="{FF2B5EF4-FFF2-40B4-BE49-F238E27FC236}">
                  <a16:creationId xmlns:a16="http://schemas.microsoft.com/office/drawing/2014/main" id="{C93106AA-EA87-4C17-AE56-F4FAB94E9F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968396" y="111293320"/>
              <a:ext cx="751865" cy="51347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oper Black" pitchFamily="18" charset="0"/>
                  <a:cs typeface="Arial" pitchFamily="34" charset="0"/>
                </a:rPr>
                <a:t>Student of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oper Black" pitchFamily="18" charset="0"/>
                  <a:cs typeface="Arial" pitchFamily="34" charset="0"/>
                </a:rPr>
                <a:t>the Month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i="1" dirty="0">
                  <a:solidFill>
                    <a:srgbClr val="000000"/>
                  </a:solidFill>
                  <a:latin typeface="Cooper Black" pitchFamily="18" charset="0"/>
                  <a:cs typeface="Arial" pitchFamily="34" charset="0"/>
                </a:rPr>
                <a:t>Social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oper Black" pitchFamily="18" charset="0"/>
                <a:cs typeface="Arial" pitchFamily="34" charset="0"/>
              </a:endParaRPr>
            </a:p>
          </p:txBody>
        </p:sp>
        <p:pic>
          <p:nvPicPr>
            <p:cNvPr id="45" name="Picture 44" descr="ANd9GcSic_mulaoorY1-4L35vJximw8BkZU1lIxAFYL2Y2Ls8FajLJnQ">
              <a:hlinkClick r:id="rId9"/>
              <a:extLst>
                <a:ext uri="{FF2B5EF4-FFF2-40B4-BE49-F238E27FC236}">
                  <a16:creationId xmlns:a16="http://schemas.microsoft.com/office/drawing/2014/main" id="{C11CCCA5-6539-4360-B974-1E2A2356BE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12564055" y="111524476"/>
              <a:ext cx="326695" cy="37379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</p:grpSp>
      <p:pic>
        <p:nvPicPr>
          <p:cNvPr id="56" name="Picture 10" descr="Related image">
            <a:extLst>
              <a:ext uri="{FF2B5EF4-FFF2-40B4-BE49-F238E27FC236}">
                <a16:creationId xmlns:a16="http://schemas.microsoft.com/office/drawing/2014/main" id="{33C6652F-1D67-495C-A862-B0A628297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304426" y="2619011"/>
            <a:ext cx="420212" cy="369887"/>
          </a:xfrm>
          <a:prstGeom prst="rect">
            <a:avLst/>
          </a:prstGeom>
          <a:noFill/>
        </p:spPr>
      </p:pic>
      <p:pic>
        <p:nvPicPr>
          <p:cNvPr id="59" name="Picture 10" descr="Related image">
            <a:extLst>
              <a:ext uri="{FF2B5EF4-FFF2-40B4-BE49-F238E27FC236}">
                <a16:creationId xmlns:a16="http://schemas.microsoft.com/office/drawing/2014/main" id="{D9867EC4-9018-4D50-908C-549583ED0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197675" y="3805406"/>
            <a:ext cx="420212" cy="369887"/>
          </a:xfrm>
          <a:prstGeom prst="rect">
            <a:avLst/>
          </a:prstGeom>
          <a:noFill/>
        </p:spPr>
      </p:pic>
      <p:sp>
        <p:nvSpPr>
          <p:cNvPr id="69" name="TextBox 26">
            <a:extLst>
              <a:ext uri="{FF2B5EF4-FFF2-40B4-BE49-F238E27FC236}">
                <a16:creationId xmlns:a16="http://schemas.microsoft.com/office/drawing/2014/main" id="{C1A4AA79-7D35-4930-BC44-54319DA21A1F}"/>
              </a:ext>
            </a:extLst>
          </p:cNvPr>
          <p:cNvSpPr txBox="1"/>
          <p:nvPr/>
        </p:nvSpPr>
        <p:spPr>
          <a:xfrm>
            <a:off x="1477024" y="6462420"/>
            <a:ext cx="94742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>
                <a:solidFill>
                  <a:srgbClr val="00B050"/>
                </a:solidFill>
              </a:rPr>
              <a:t>ALL CLUBS AND SPORTS START THIS WEEK! </a:t>
            </a:r>
          </a:p>
        </p:txBody>
      </p:sp>
      <p:sp>
        <p:nvSpPr>
          <p:cNvPr id="71" name="TextBox 66">
            <a:extLst>
              <a:ext uri="{FF2B5EF4-FFF2-40B4-BE49-F238E27FC236}">
                <a16:creationId xmlns:a16="http://schemas.microsoft.com/office/drawing/2014/main" id="{4899B5B5-8232-4277-97F8-D91E41D961B6}"/>
              </a:ext>
            </a:extLst>
          </p:cNvPr>
          <p:cNvSpPr txBox="1"/>
          <p:nvPr/>
        </p:nvSpPr>
        <p:spPr>
          <a:xfrm>
            <a:off x="2812100" y="6006748"/>
            <a:ext cx="138307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>
                <a:latin typeface="AbcTeacher" pitchFamily="2" charset="0"/>
              </a:rPr>
              <a:t>Bulldogs in Action</a:t>
            </a:r>
          </a:p>
          <a:p>
            <a:pPr algn="ctr"/>
            <a:r>
              <a:rPr lang="en-US" sz="900" b="1" dirty="0">
                <a:latin typeface="AbcTeacher" pitchFamily="2" charset="0"/>
              </a:rPr>
              <a:t>4:30 pm – 5:00 pm</a:t>
            </a:r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D7BB807E-12C2-4632-944F-89DE33E54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435" y="3502623"/>
            <a:ext cx="8000752" cy="227026"/>
          </a:xfrm>
          <a:prstGeom prst="rect">
            <a:avLst/>
          </a:prstGeom>
          <a:solidFill>
            <a:srgbClr val="CC99FF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latin typeface="Arial Rounded MT Bold" panose="020F0704030504030204" pitchFamily="34" charset="0"/>
                <a:cs typeface="Arial" pitchFamily="34" charset="0"/>
              </a:rPr>
              <a:t>Book Fair Ends</a:t>
            </a:r>
          </a:p>
        </p:txBody>
      </p:sp>
      <p:sp>
        <p:nvSpPr>
          <p:cNvPr id="73" name="Text Box 11">
            <a:extLst>
              <a:ext uri="{FF2B5EF4-FFF2-40B4-BE49-F238E27FC236}">
                <a16:creationId xmlns:a16="http://schemas.microsoft.com/office/drawing/2014/main" id="{8D85AA3F-E308-47BD-A54D-B3231A21B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2800" y="2380633"/>
            <a:ext cx="5789122" cy="181936"/>
          </a:xfrm>
          <a:prstGeom prst="rect">
            <a:avLst/>
          </a:prstGeom>
          <a:solidFill>
            <a:srgbClr val="CC99FF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i="1" dirty="0">
                <a:solidFill>
                  <a:srgbClr val="000000"/>
                </a:solidFill>
                <a:latin typeface="Arial Rounded MT Bold" panose="020F0704030504030204" pitchFamily="34" charset="0"/>
                <a:cs typeface="Arial" pitchFamily="34" charset="0"/>
              </a:rPr>
              <a:t>Book Fair Sept 3</a:t>
            </a:r>
            <a:r>
              <a:rPr lang="en-US" sz="800" i="1" baseline="30000" dirty="0">
                <a:solidFill>
                  <a:srgbClr val="000000"/>
                </a:solidFill>
                <a:latin typeface="Arial Rounded MT Bold" panose="020F0704030504030204" pitchFamily="34" charset="0"/>
                <a:cs typeface="Arial" pitchFamily="34" charset="0"/>
              </a:rPr>
              <a:t>rd</a:t>
            </a:r>
            <a:r>
              <a:rPr lang="en-US" sz="800" i="1" dirty="0">
                <a:solidFill>
                  <a:srgbClr val="000000"/>
                </a:solidFill>
                <a:latin typeface="Arial Rounded MT Bold" panose="020F0704030504030204" pitchFamily="34" charset="0"/>
                <a:cs typeface="Arial" pitchFamily="34" charset="0"/>
              </a:rPr>
              <a:t> – Sept 11</a:t>
            </a:r>
            <a:r>
              <a:rPr lang="en-US" sz="800" i="1" baseline="30000" dirty="0">
                <a:solidFill>
                  <a:srgbClr val="000000"/>
                </a:solidFill>
                <a:latin typeface="Arial Rounded MT Bold" panose="020F0704030504030204" pitchFamily="34" charset="0"/>
                <a:cs typeface="Arial" pitchFamily="34" charset="0"/>
              </a:rPr>
              <a:t>th</a:t>
            </a:r>
            <a:r>
              <a:rPr lang="en-US" sz="800" i="1" dirty="0">
                <a:solidFill>
                  <a:srgbClr val="000000"/>
                </a:solidFill>
                <a:latin typeface="Arial Rounded MT Bold" panose="020F0704030504030204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Arial" pitchFamily="34" charset="0"/>
            </a:endParaRPr>
          </a:p>
        </p:txBody>
      </p:sp>
      <p:pic>
        <p:nvPicPr>
          <p:cNvPr id="1028" name="Picture 4" descr="Image result for stand up to cancer logo">
            <a:extLst>
              <a:ext uri="{FF2B5EF4-FFF2-40B4-BE49-F238E27FC236}">
                <a16:creationId xmlns:a16="http://schemas.microsoft.com/office/drawing/2014/main" id="{34321EA7-9B7E-4BE7-AE36-F6BDEB7BF1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89" b="25687"/>
          <a:stretch/>
        </p:blipFill>
        <p:spPr bwMode="auto">
          <a:xfrm>
            <a:off x="3306808" y="2676051"/>
            <a:ext cx="584030" cy="329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 descr="ANd9GcTsz0URIUsPTDpdl9ZQ3-LzDNpohKQyjI5U0lsOCCARopskI-MZ2A">
            <a:hlinkClick r:id="rId13"/>
            <a:extLst>
              <a:ext uri="{FF2B5EF4-FFF2-40B4-BE49-F238E27FC236}">
                <a16:creationId xmlns:a16="http://schemas.microsoft.com/office/drawing/2014/main" id="{7B6FA3C0-86A1-4D8A-B3EF-C52F200EC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/>
          <a:srcRect t="10516"/>
          <a:stretch>
            <a:fillRect/>
          </a:stretch>
        </p:blipFill>
        <p:spPr bwMode="auto">
          <a:xfrm>
            <a:off x="367317" y="3404995"/>
            <a:ext cx="951962" cy="65899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41" name="TextBox 26">
            <a:extLst>
              <a:ext uri="{FF2B5EF4-FFF2-40B4-BE49-F238E27FC236}">
                <a16:creationId xmlns:a16="http://schemas.microsoft.com/office/drawing/2014/main" id="{5CE7DD55-550C-496B-9481-150E2330A542}"/>
              </a:ext>
            </a:extLst>
          </p:cNvPr>
          <p:cNvSpPr txBox="1"/>
          <p:nvPr/>
        </p:nvSpPr>
        <p:spPr>
          <a:xfrm>
            <a:off x="4224083" y="3006457"/>
            <a:ext cx="9519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Wear red, white &amp; blue top with uniform bottoms </a:t>
            </a:r>
            <a:endParaRPr lang="en-US" sz="700" i="1" dirty="0">
              <a:solidFill>
                <a:srgbClr val="0070C0"/>
              </a:solidFill>
            </a:endParaRPr>
          </a:p>
        </p:txBody>
      </p:sp>
      <p:pic>
        <p:nvPicPr>
          <p:cNvPr id="42" name="Picture 4" descr="C:\Users\Office\AppData\Local\Microsoft\Windows\Temporary Internet Files\Content.IE5\7V5IFWYE\9-11-01-logo1[1].jpg">
            <a:extLst>
              <a:ext uri="{FF2B5EF4-FFF2-40B4-BE49-F238E27FC236}">
                <a16:creationId xmlns:a16="http://schemas.microsoft.com/office/drawing/2014/main" id="{C6CA0608-D968-4640-A4E4-25521E236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084793" y="3239027"/>
            <a:ext cx="264879" cy="252430"/>
          </a:xfrm>
          <a:prstGeom prst="rect">
            <a:avLst/>
          </a:prstGeom>
          <a:noFill/>
        </p:spPr>
      </p:pic>
      <p:sp>
        <p:nvSpPr>
          <p:cNvPr id="66" name="TextBox 26">
            <a:extLst>
              <a:ext uri="{FF2B5EF4-FFF2-40B4-BE49-F238E27FC236}">
                <a16:creationId xmlns:a16="http://schemas.microsoft.com/office/drawing/2014/main" id="{346B2F2D-8DE2-48A5-AEB8-15F4E37D3619}"/>
              </a:ext>
            </a:extLst>
          </p:cNvPr>
          <p:cNvSpPr txBox="1"/>
          <p:nvPr/>
        </p:nvSpPr>
        <p:spPr>
          <a:xfrm>
            <a:off x="5989016" y="5598848"/>
            <a:ext cx="92038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CC00CC"/>
            </a:solidFill>
          </a:ln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DJ Desert" pitchFamily="2" charset="0"/>
              </a:rPr>
              <a:t>Grandparents Luncheon</a:t>
            </a:r>
          </a:p>
          <a:p>
            <a:pPr algn="ctr"/>
            <a:r>
              <a:rPr lang="en-US" sz="600" dirty="0">
                <a:latin typeface="DJ Desert"/>
              </a:rPr>
              <a:t>Kinder – 5</a:t>
            </a:r>
            <a:r>
              <a:rPr lang="en-US" sz="600" baseline="30000" dirty="0">
                <a:latin typeface="DJ Desert"/>
              </a:rPr>
              <a:t>th</a:t>
            </a:r>
            <a:r>
              <a:rPr lang="en-US" sz="600" dirty="0">
                <a:latin typeface="DJ Desert"/>
              </a:rPr>
              <a:t> grade</a:t>
            </a:r>
          </a:p>
          <a:p>
            <a:pPr algn="ctr"/>
            <a:r>
              <a:rPr lang="en-US" sz="600" dirty="0">
                <a:latin typeface="DJ Desert" pitchFamily="2" charset="0"/>
              </a:rPr>
              <a:t>11:00 a.m. – 12:00 p.m.</a:t>
            </a:r>
          </a:p>
        </p:txBody>
      </p:sp>
      <p:sp>
        <p:nvSpPr>
          <p:cNvPr id="67" name="TextBox 26">
            <a:extLst>
              <a:ext uri="{FF2B5EF4-FFF2-40B4-BE49-F238E27FC236}">
                <a16:creationId xmlns:a16="http://schemas.microsoft.com/office/drawing/2014/main" id="{4E719B60-8B04-48A8-99B2-18805703FF73}"/>
              </a:ext>
            </a:extLst>
          </p:cNvPr>
          <p:cNvSpPr txBox="1"/>
          <p:nvPr/>
        </p:nvSpPr>
        <p:spPr>
          <a:xfrm>
            <a:off x="7281990" y="5418976"/>
            <a:ext cx="914400" cy="492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CC00CC"/>
            </a:solidFill>
          </a:ln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latin typeface="DJ Desert" pitchFamily="2" charset="0"/>
              </a:rPr>
              <a:t>Grandparents Luncheon</a:t>
            </a:r>
          </a:p>
          <a:p>
            <a:pPr algn="ctr"/>
            <a:r>
              <a:rPr lang="en-US" sz="600" dirty="0">
                <a:latin typeface="DJ Desert"/>
              </a:rPr>
              <a:t>6th - 8</a:t>
            </a:r>
            <a:r>
              <a:rPr lang="en-US" sz="600" baseline="30000" dirty="0">
                <a:latin typeface="DJ Desert"/>
              </a:rPr>
              <a:t>th</a:t>
            </a:r>
            <a:r>
              <a:rPr lang="en-US" sz="600" dirty="0">
                <a:latin typeface="DJ Desert"/>
              </a:rPr>
              <a:t> grade</a:t>
            </a:r>
          </a:p>
          <a:p>
            <a:pPr algn="ctr"/>
            <a:r>
              <a:rPr lang="en-US" sz="600" dirty="0">
                <a:latin typeface="DJ Desert" pitchFamily="2" charset="0"/>
              </a:rPr>
              <a:t>11:00 a.m. – 12:00 p.m.</a:t>
            </a:r>
          </a:p>
        </p:txBody>
      </p:sp>
      <p:sp>
        <p:nvSpPr>
          <p:cNvPr id="70" name="TextBox 26">
            <a:extLst>
              <a:ext uri="{FF2B5EF4-FFF2-40B4-BE49-F238E27FC236}">
                <a16:creationId xmlns:a16="http://schemas.microsoft.com/office/drawing/2014/main" id="{6E710E61-A239-4BD5-8356-F7AE90D82CAD}"/>
              </a:ext>
            </a:extLst>
          </p:cNvPr>
          <p:cNvSpPr txBox="1"/>
          <p:nvPr/>
        </p:nvSpPr>
        <p:spPr>
          <a:xfrm>
            <a:off x="3023071" y="2998340"/>
            <a:ext cx="80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Middle School Lead Day</a:t>
            </a:r>
            <a:endParaRPr lang="en-US" sz="700" i="1" dirty="0">
              <a:solidFill>
                <a:srgbClr val="0070C0"/>
              </a:solidFill>
            </a:endParaRPr>
          </a:p>
        </p:txBody>
      </p:sp>
      <p:sp>
        <p:nvSpPr>
          <p:cNvPr id="74" name="TextBox 26">
            <a:extLst>
              <a:ext uri="{FF2B5EF4-FFF2-40B4-BE49-F238E27FC236}">
                <a16:creationId xmlns:a16="http://schemas.microsoft.com/office/drawing/2014/main" id="{D3EEC766-C63D-483F-BE31-C23B147B622C}"/>
              </a:ext>
            </a:extLst>
          </p:cNvPr>
          <p:cNvSpPr txBox="1"/>
          <p:nvPr/>
        </p:nvSpPr>
        <p:spPr>
          <a:xfrm>
            <a:off x="4224083" y="414691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School T-shirt Day</a:t>
            </a:r>
            <a:endParaRPr lang="en-US" sz="700" i="1" dirty="0">
              <a:solidFill>
                <a:srgbClr val="0070C0"/>
              </a:solidFill>
            </a:endParaRPr>
          </a:p>
          <a:p>
            <a:pPr algn="ctr"/>
            <a:r>
              <a:rPr lang="en-US" sz="700" b="1" dirty="0">
                <a:solidFill>
                  <a:srgbClr val="0070C0"/>
                </a:solidFill>
              </a:rPr>
              <a:t>with uniform bottom</a:t>
            </a:r>
            <a:endParaRPr lang="en-US" sz="700" i="1" dirty="0">
              <a:solidFill>
                <a:srgbClr val="0070C0"/>
              </a:solidFill>
            </a:endParaRPr>
          </a:p>
        </p:txBody>
      </p:sp>
      <p:sp>
        <p:nvSpPr>
          <p:cNvPr id="75" name="TextBox 26">
            <a:extLst>
              <a:ext uri="{FF2B5EF4-FFF2-40B4-BE49-F238E27FC236}">
                <a16:creationId xmlns:a16="http://schemas.microsoft.com/office/drawing/2014/main" id="{7E3AEED8-A2E2-4E2A-BC0E-95E4D9930E25}"/>
              </a:ext>
            </a:extLst>
          </p:cNvPr>
          <p:cNvSpPr txBox="1"/>
          <p:nvPr/>
        </p:nvSpPr>
        <p:spPr>
          <a:xfrm>
            <a:off x="4325564" y="5314424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School T-shirt Day</a:t>
            </a:r>
            <a:endParaRPr lang="en-US" sz="700" i="1" dirty="0">
              <a:solidFill>
                <a:srgbClr val="0070C0"/>
              </a:solidFill>
            </a:endParaRPr>
          </a:p>
          <a:p>
            <a:pPr algn="ctr"/>
            <a:r>
              <a:rPr lang="en-US" sz="700" b="1" dirty="0">
                <a:solidFill>
                  <a:srgbClr val="0070C0"/>
                </a:solidFill>
              </a:rPr>
              <a:t>with uniform bottom</a:t>
            </a:r>
            <a:endParaRPr lang="en-US" sz="700" i="1" dirty="0">
              <a:solidFill>
                <a:srgbClr val="0070C0"/>
              </a:solidFill>
            </a:endParaRPr>
          </a:p>
        </p:txBody>
      </p:sp>
      <p:sp>
        <p:nvSpPr>
          <p:cNvPr id="52" name="TextBox 26">
            <a:extLst>
              <a:ext uri="{FF2B5EF4-FFF2-40B4-BE49-F238E27FC236}">
                <a16:creationId xmlns:a16="http://schemas.microsoft.com/office/drawing/2014/main" id="{382AE6F1-6F7B-42B1-99C0-291A18BA2B7E}"/>
              </a:ext>
            </a:extLst>
          </p:cNvPr>
          <p:cNvSpPr txBox="1"/>
          <p:nvPr/>
        </p:nvSpPr>
        <p:spPr>
          <a:xfrm>
            <a:off x="2805258" y="2003518"/>
            <a:ext cx="1181254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800" b="1" dirty="0"/>
          </a:p>
        </p:txBody>
      </p:sp>
      <p:pic>
        <p:nvPicPr>
          <p:cNvPr id="1026" name="Picture 2" descr="Are You Kidding Socks">
            <a:extLst>
              <a:ext uri="{FF2B5EF4-FFF2-40B4-BE49-F238E27FC236}">
                <a16:creationId xmlns:a16="http://schemas.microsoft.com/office/drawing/2014/main" id="{EB4F93FA-AD8C-4DCA-80C5-9F3D973EA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598" y="2676051"/>
            <a:ext cx="425905" cy="33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Image result for early dismissal day">
            <a:extLst>
              <a:ext uri="{FF2B5EF4-FFF2-40B4-BE49-F238E27FC236}">
                <a16:creationId xmlns:a16="http://schemas.microsoft.com/office/drawing/2014/main" id="{F41D3460-82EC-4226-8724-E6503F7D7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7" y="5600381"/>
            <a:ext cx="540717" cy="528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19">
            <a:extLst>
              <a:ext uri="{FF2B5EF4-FFF2-40B4-BE49-F238E27FC236}">
                <a16:creationId xmlns:a16="http://schemas.microsoft.com/office/drawing/2014/main" id="{FA5E7D78-56D1-43ED-A6B9-1C0328476C57}"/>
              </a:ext>
            </a:extLst>
          </p:cNvPr>
          <p:cNvSpPr txBox="1"/>
          <p:nvPr/>
        </p:nvSpPr>
        <p:spPr>
          <a:xfrm>
            <a:off x="7144553" y="2795064"/>
            <a:ext cx="157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>
                <a:solidFill>
                  <a:srgbClr val="FF3399"/>
                </a:solidFill>
              </a:rPr>
              <a:t>NO UNIFORM $2</a:t>
            </a:r>
            <a:endParaRPr lang="en-US" sz="800" dirty="0">
              <a:solidFill>
                <a:srgbClr val="FF3399"/>
              </a:solidFill>
              <a:latin typeface="Arial Rounded MT Bold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44AAFA0-7033-4F11-B60B-06A197E6D0E1}"/>
              </a:ext>
            </a:extLst>
          </p:cNvPr>
          <p:cNvSpPr/>
          <p:nvPr/>
        </p:nvSpPr>
        <p:spPr>
          <a:xfrm>
            <a:off x="7184322" y="4857382"/>
            <a:ext cx="13356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B050"/>
                </a:solidFill>
              </a:rPr>
              <a:t>Snack Sales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467347B-0207-4B22-8799-1F6600B88F80}"/>
              </a:ext>
            </a:extLst>
          </p:cNvPr>
          <p:cNvSpPr txBox="1"/>
          <p:nvPr/>
        </p:nvSpPr>
        <p:spPr>
          <a:xfrm>
            <a:off x="7113599" y="5010009"/>
            <a:ext cx="157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>
                <a:solidFill>
                  <a:srgbClr val="FF3399"/>
                </a:solidFill>
              </a:rPr>
              <a:t>NO UNIFORM $2</a:t>
            </a:r>
            <a:endParaRPr lang="en-US" sz="800" dirty="0">
              <a:solidFill>
                <a:srgbClr val="FF3399"/>
              </a:solidFill>
              <a:latin typeface="Arial Rounded MT Bold" pitchFamily="34" charset="0"/>
            </a:endParaRPr>
          </a:p>
        </p:txBody>
      </p:sp>
      <p:pic>
        <p:nvPicPr>
          <p:cNvPr id="5" name="Picture 4" descr="&lt;strong&gt;Chuck E. Cheese&lt;/strong&gt; - WikiFur, the furry encyclopedia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123" y="4294402"/>
            <a:ext cx="373699" cy="32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231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2427</TotalTime>
  <Words>309</Words>
  <Application>Microsoft Office PowerPoint</Application>
  <PresentationFormat>Custom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AbcTeacher</vt:lpstr>
      <vt:lpstr>AGLikeABoss</vt:lpstr>
      <vt:lpstr>Alexis Marie</vt:lpstr>
      <vt:lpstr>Arial</vt:lpstr>
      <vt:lpstr>Arial Narrow</vt:lpstr>
      <vt:lpstr>Arial Rounded MT Bold</vt:lpstr>
      <vt:lpstr>Calibri</vt:lpstr>
      <vt:lpstr>Calibri Light</vt:lpstr>
      <vt:lpstr>Cooper Black</vt:lpstr>
      <vt:lpstr>DJ Desert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Williams</dc:creator>
  <cp:lastModifiedBy>Kharmayne Kannada</cp:lastModifiedBy>
  <cp:revision>220</cp:revision>
  <cp:lastPrinted>2019-08-30T15:26:03Z</cp:lastPrinted>
  <dcterms:created xsi:type="dcterms:W3CDTF">2017-08-29T15:40:37Z</dcterms:created>
  <dcterms:modified xsi:type="dcterms:W3CDTF">2019-09-09T23:13:21Z</dcterms:modified>
</cp:coreProperties>
</file>